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65" r:id="rId6"/>
    <p:sldId id="259" r:id="rId7"/>
    <p:sldId id="288" r:id="rId8"/>
    <p:sldId id="294" r:id="rId9"/>
    <p:sldId id="298" r:id="rId10"/>
    <p:sldId id="299" r:id="rId11"/>
    <p:sldId id="301" r:id="rId12"/>
    <p:sldId id="300" r:id="rId13"/>
    <p:sldId id="293" r:id="rId14"/>
    <p:sldId id="284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03" autoAdjust="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1620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9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3692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47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541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701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0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62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5293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650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868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57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4B29C-9D1F-3D43-9B6D-1D140C974B20}" type="datetimeFigureOut">
              <a:rPr lang="en-US" smtClean="0"/>
              <a:t>11/7/2017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02AA20-3C7A-5C4F-899D-B6C6F202926B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92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gers@groenwelle.nl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wijs.nl/" TargetMode="Externa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025492" y="3791645"/>
            <a:ext cx="353906" cy="307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56115" y="3814491"/>
            <a:ext cx="40066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err="1" smtClean="0">
                <a:latin typeface="Arial"/>
                <a:cs typeface="Arial"/>
              </a:rPr>
              <a:t>Plannen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en</a:t>
            </a:r>
            <a:r>
              <a:rPr lang="en-US" sz="1400" b="1" dirty="0" smtClean="0">
                <a:latin typeface="Arial"/>
                <a:cs typeface="Arial"/>
              </a:rPr>
              <a:t> </a:t>
            </a:r>
            <a:r>
              <a:rPr lang="en-US" sz="1400" b="1" dirty="0" err="1" smtClean="0">
                <a:latin typeface="Arial"/>
                <a:cs typeface="Arial"/>
              </a:rPr>
              <a:t>optimaliseren</a:t>
            </a:r>
            <a:endParaRPr lang="en-US" sz="1400" b="1" dirty="0">
              <a:latin typeface="Arial"/>
              <a:cs typeface="Arial"/>
            </a:endParaRPr>
          </a:p>
        </p:txBody>
      </p:sp>
      <p:pic>
        <p:nvPicPr>
          <p:cNvPr id="7" name="Picture 6" descr="GroeneWelle_corporate_CMYK.jp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75" y="678550"/>
            <a:ext cx="7095613" cy="2589085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4242" y="3769907"/>
            <a:ext cx="2628900" cy="17430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774" y="4166787"/>
            <a:ext cx="1524000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2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141313"/>
                </a:solidFill>
                <a:latin typeface="Arial"/>
                <a:cs typeface="Arial"/>
              </a:rPr>
              <a:t>Vragen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96977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  <a:hlinkClick r:id="rId3"/>
              </a:rPr>
              <a:t>segers@groenewelle.nl</a:t>
            </a:r>
            <a:endParaRPr kumimoji="0" lang="nl-NL" altLang="nl-NL" sz="2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620" y="729587"/>
            <a:ext cx="17335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3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67635"/>
            <a:ext cx="9144000" cy="3590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329765" y="810721"/>
            <a:ext cx="6514353" cy="1317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Arial"/>
                <a:cs typeface="Arial"/>
              </a:rPr>
              <a:t> </a:t>
            </a:r>
            <a:r>
              <a:rPr lang="en-US" sz="2800" b="1" dirty="0" smtClean="0">
                <a:latin typeface="Arial"/>
                <a:cs typeface="Arial"/>
              </a:rPr>
              <a:t>   </a:t>
            </a:r>
            <a:r>
              <a:rPr lang="en-US" sz="2800" b="1" baseline="0" dirty="0" smtClean="0">
                <a:latin typeface="Arial"/>
                <a:cs typeface="Arial"/>
              </a:rPr>
              <a:t> </a:t>
            </a:r>
            <a:r>
              <a:rPr lang="en-US" sz="4400" b="1" dirty="0" smtClean="0">
                <a:latin typeface="Arial"/>
                <a:cs typeface="Arial"/>
              </a:rPr>
              <a:t>Stage</a:t>
            </a:r>
          </a:p>
          <a:p>
            <a:pPr marL="0" marR="0" indent="0" algn="l" defTabSz="4572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0" i="0" dirty="0" smtClean="0">
              <a:cs typeface="Arial"/>
            </a:endParaRPr>
          </a:p>
          <a:p>
            <a:endParaRPr lang="en-US" sz="1400" b="0" i="0" dirty="0"/>
          </a:p>
        </p:txBody>
      </p:sp>
      <p:sp>
        <p:nvSpPr>
          <p:cNvPr id="2" name="Rechthoek 1"/>
          <p:cNvSpPr/>
          <p:nvPr/>
        </p:nvSpPr>
        <p:spPr>
          <a:xfrm>
            <a:off x="2286000" y="2136339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NL" altLang="nl-NL" sz="2800" dirty="0" smtClean="0"/>
              <a:t>BPV en BPV</a:t>
            </a:r>
            <a:endParaRPr lang="nl-NL" altLang="nl-NL" sz="2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65" y="2736081"/>
            <a:ext cx="2782153" cy="278215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736081"/>
            <a:ext cx="4491318" cy="280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12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141313"/>
                </a:solidFill>
                <a:latin typeface="Arial"/>
                <a:cs typeface="Arial"/>
              </a:rPr>
              <a:t>Welkom</a:t>
            </a:r>
            <a:endParaRPr lang="en-US" sz="44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01335"/>
            <a:ext cx="9144000" cy="395666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2247" y="306320"/>
            <a:ext cx="3667125" cy="124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6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470387"/>
            <a:ext cx="750477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Wat </a:t>
            </a:r>
            <a:r>
              <a:rPr lang="en-US" sz="4400" b="1" dirty="0" err="1" smtClean="0">
                <a:latin typeface="Arial"/>
                <a:cs typeface="Arial"/>
              </a:rPr>
              <a:t>gaan</a:t>
            </a:r>
            <a:r>
              <a:rPr lang="en-US" sz="4400" b="1" dirty="0" smtClean="0">
                <a:latin typeface="Arial"/>
                <a:cs typeface="Arial"/>
              </a:rPr>
              <a:t> we </a:t>
            </a:r>
            <a:r>
              <a:rPr lang="en-US" sz="4400" b="1" dirty="0" err="1" smtClean="0">
                <a:latin typeface="Arial"/>
                <a:cs typeface="Arial"/>
              </a:rPr>
              <a:t>doen</a:t>
            </a:r>
            <a:r>
              <a:rPr lang="en-US" sz="4400" b="1" dirty="0" smtClean="0">
                <a:latin typeface="Arial"/>
                <a:cs typeface="Arial"/>
              </a:rPr>
              <a:t>?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91737" y="2065598"/>
            <a:ext cx="722598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13.30-13.45: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van de dag/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instructie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13.45-14.00: 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presentatie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, 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5L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14.00-16.00: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werken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opdracht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+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		(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verslag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bedrijf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beeld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moet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ingeleverd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zijn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worden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16.00-16.00:	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terugblik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afspraken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8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58522"/>
            <a:ext cx="9144000" cy="39566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37785" y="476056"/>
            <a:ext cx="592129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atin typeface="Arial"/>
                <a:cs typeface="Arial"/>
              </a:rPr>
              <a:t>Het arrangement</a:t>
            </a:r>
            <a:endParaRPr lang="en-US" sz="4400" b="1" dirty="0">
              <a:latin typeface="Arial"/>
              <a:cs typeface="Arial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446050" y="1650380"/>
            <a:ext cx="84637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 smtClean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46050" y="1650380"/>
            <a:ext cx="80065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>
                <a:hlinkClick r:id="rId3"/>
              </a:rPr>
              <a:t>www.wikiwijs.nl</a:t>
            </a:r>
            <a:endParaRPr lang="nl-NL" dirty="0" smtClean="0"/>
          </a:p>
          <a:p>
            <a:r>
              <a:rPr lang="nl-NL" dirty="0" smtClean="0"/>
              <a:t>Zoeken: verzamelarrangement</a:t>
            </a:r>
          </a:p>
          <a:p>
            <a:r>
              <a:rPr lang="nl-NL" dirty="0" smtClean="0"/>
              <a:t>Aanklikken: plannen en </a:t>
            </a:r>
            <a:r>
              <a:rPr lang="nl-NL" dirty="0" smtClean="0"/>
              <a:t>optimaliseren</a:t>
            </a:r>
          </a:p>
          <a:p>
            <a:r>
              <a:rPr lang="nl-NL" dirty="0" smtClean="0"/>
              <a:t>- Onderdeel : adviseren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23649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Nog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ter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herrinnerin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g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: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61171" y="1806498"/>
            <a:ext cx="62558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u="sng" dirty="0" smtClean="0"/>
              <a:t>Verslag bedrijf in beeld:</a:t>
            </a:r>
            <a:endParaRPr lang="nl-NL" b="1" u="sng" dirty="0"/>
          </a:p>
          <a:p>
            <a:pPr marL="285750" indent="-285750">
              <a:buFontTx/>
              <a:buChar char="-"/>
            </a:pPr>
            <a:r>
              <a:rPr lang="nl-NL" dirty="0" smtClean="0"/>
              <a:t>Inhoudsopgave</a:t>
            </a:r>
            <a:endParaRPr lang="nl-NL" dirty="0" smtClean="0"/>
          </a:p>
          <a:p>
            <a:pPr marL="285750" indent="-285750">
              <a:buFontTx/>
              <a:buChar char="-"/>
            </a:pPr>
            <a:r>
              <a:rPr lang="nl-NL" dirty="0" smtClean="0"/>
              <a:t>Voorwoord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Beschrijving bedrijf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Tabel werkzaamheden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Grafiek arbeidsfilm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Nawoord ( wat is </a:t>
            </a:r>
            <a:r>
              <a:rPr lang="nl-NL" dirty="0"/>
              <a:t>j</a:t>
            </a:r>
            <a:r>
              <a:rPr lang="nl-NL" dirty="0" smtClean="0"/>
              <a:t>ouw conclusie bij het zien van de arbeidsfilm?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41297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10 verbeterpunten van het bedrijf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niet goed gaan/zijn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Dingen die stuk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Zaken die stroef/</a:t>
            </a:r>
            <a:r>
              <a:rPr lang="nl-NL" dirty="0"/>
              <a:t>n</a:t>
            </a:r>
            <a:r>
              <a:rPr lang="nl-NL" dirty="0" smtClean="0"/>
              <a:t>iet efficiënt lopen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Irritaties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Moderne zaken/innovaties die nog niet op het bedrijf zijn</a:t>
            </a:r>
          </a:p>
          <a:p>
            <a:pPr marL="742950" lvl="1" indent="-285750">
              <a:buFontTx/>
              <a:buChar char="-"/>
            </a:pPr>
            <a:r>
              <a:rPr lang="nl-NL" dirty="0" smtClean="0"/>
              <a:t>Overige problemen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1: verbeterpunten (BPV-opdracht)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2797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683833" y="2329920"/>
            <a:ext cx="6133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Benoem per verbeterpunt mogelijke oplossingen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2: oplossingen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460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Voorbeeld verbeterpunten en oplossingen</a:t>
            </a:r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568933"/>
              </p:ext>
            </p:extLst>
          </p:nvPr>
        </p:nvGraphicFramePr>
        <p:xfrm>
          <a:off x="501805" y="1200243"/>
          <a:ext cx="8341111" cy="4038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5346">
                  <a:extLst>
                    <a:ext uri="{9D8B030D-6E8A-4147-A177-3AD203B41FA5}">
                      <a16:colId xmlns:a16="http://schemas.microsoft.com/office/drawing/2014/main" val="286067022"/>
                    </a:ext>
                  </a:extLst>
                </a:gridCol>
                <a:gridCol w="1932725">
                  <a:extLst>
                    <a:ext uri="{9D8B030D-6E8A-4147-A177-3AD203B41FA5}">
                      <a16:colId xmlns:a16="http://schemas.microsoft.com/office/drawing/2014/main" val="2546732803"/>
                    </a:ext>
                  </a:extLst>
                </a:gridCol>
                <a:gridCol w="1922523">
                  <a:extLst>
                    <a:ext uri="{9D8B030D-6E8A-4147-A177-3AD203B41FA5}">
                      <a16:colId xmlns:a16="http://schemas.microsoft.com/office/drawing/2014/main" val="1915195711"/>
                    </a:ext>
                  </a:extLst>
                </a:gridCol>
                <a:gridCol w="2690517">
                  <a:extLst>
                    <a:ext uri="{9D8B030D-6E8A-4147-A177-3AD203B41FA5}">
                      <a16:colId xmlns:a16="http://schemas.microsoft.com/office/drawing/2014/main" val="38499373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Verbeterpunt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motivatie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Oplossing(en)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smtClean="0"/>
                        <a:t>Uitwerking oplossing(en)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2913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1.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50054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dirty="0" smtClean="0"/>
                        <a:t>2.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574134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3.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956599"/>
                  </a:ext>
                </a:extLst>
              </a:tr>
              <a:tr h="303953">
                <a:tc>
                  <a:txBody>
                    <a:bodyPr/>
                    <a:lstStyle/>
                    <a:p>
                      <a:r>
                        <a:rPr lang="nl-NL" dirty="0" smtClean="0"/>
                        <a:t>4.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18789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5.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452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r>
                        <a:rPr lang="nl-NL" dirty="0" smtClean="0"/>
                        <a:t>6.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9140634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r>
                        <a:rPr lang="nl-NL" dirty="0" smtClean="0"/>
                        <a:t>7.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319809"/>
                  </a:ext>
                </a:extLst>
              </a:tr>
              <a:tr h="118533">
                <a:tc>
                  <a:txBody>
                    <a:bodyPr/>
                    <a:lstStyle/>
                    <a:p>
                      <a:r>
                        <a:rPr lang="nl-NL" dirty="0" smtClean="0"/>
                        <a:t>8.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1308289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nl-NL" dirty="0" smtClean="0"/>
                        <a:t>9.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355569"/>
                  </a:ext>
                </a:extLst>
              </a:tr>
              <a:tr h="169003">
                <a:tc>
                  <a:txBody>
                    <a:bodyPr/>
                    <a:lstStyle/>
                    <a:p>
                      <a:r>
                        <a:rPr lang="nl-NL" dirty="0" smtClean="0"/>
                        <a:t>10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1995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455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53620" y="545488"/>
            <a:ext cx="9044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Bedrijf</a:t>
            </a:r>
            <a:r>
              <a:rPr lang="en-US" sz="3600" b="1" dirty="0" smtClean="0">
                <a:solidFill>
                  <a:srgbClr val="141313"/>
                </a:solidFill>
                <a:latin typeface="Arial"/>
                <a:cs typeface="Arial"/>
              </a:rPr>
              <a:t> </a:t>
            </a:r>
            <a:r>
              <a:rPr lang="en-US" sz="3600" b="1" dirty="0" err="1" smtClean="0">
                <a:solidFill>
                  <a:srgbClr val="141313"/>
                </a:solidFill>
                <a:latin typeface="Arial"/>
                <a:cs typeface="Arial"/>
              </a:rPr>
              <a:t>adviseren</a:t>
            </a:r>
            <a:endParaRPr lang="en-US" sz="3600" b="1" dirty="0">
              <a:solidFill>
                <a:srgbClr val="141313"/>
              </a:solidFill>
              <a:latin typeface="Arial"/>
              <a:cs typeface="Arial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7885" r="33947" b="14110"/>
          <a:stretch/>
        </p:blipFill>
        <p:spPr>
          <a:xfrm>
            <a:off x="0" y="2934789"/>
            <a:ext cx="9144000" cy="3956665"/>
          </a:xfrm>
          <a:prstGeom prst="rect">
            <a:avLst/>
          </a:prstGeom>
        </p:spPr>
      </p:pic>
      <p:sp>
        <p:nvSpPr>
          <p:cNvPr id="4" name="Rechthoek 3"/>
          <p:cNvSpPr/>
          <p:nvPr/>
        </p:nvSpPr>
        <p:spPr>
          <a:xfrm>
            <a:off x="2286000" y="2782669"/>
            <a:ext cx="4572000" cy="15388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  <a:t/>
            </a:r>
            <a:br>
              <a:rPr kumimoji="0" lang="nl-NL" altLang="nl-NL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+mj-ea"/>
                <a:cs typeface="+mj-cs"/>
              </a:rPr>
            </a:br>
            <a:endParaRPr lang="nl-NL" altLang="nl-NL" sz="2800" kern="0" dirty="0">
              <a:solidFill>
                <a:srgbClr val="000000"/>
              </a:solidFill>
              <a:latin typeface="Tahoma" pitchFamily="34" charset="0"/>
              <a:ea typeface="+mj-ea"/>
              <a:cs typeface="+mj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  <a:t/>
            </a:r>
            <a:br>
              <a:rPr kumimoji="0" lang="nl-NL" altLang="nl-NL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j-ea"/>
                <a:cs typeface="+mj-cs"/>
              </a:rPr>
            </a:br>
            <a:endParaRPr kumimoji="0" lang="nl-NL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Tekstvak 1"/>
          <p:cNvSpPr txBox="1"/>
          <p:nvPr/>
        </p:nvSpPr>
        <p:spPr>
          <a:xfrm>
            <a:off x="1583473" y="2032226"/>
            <a:ext cx="62335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l-NL" dirty="0" smtClean="0"/>
              <a:t>Werk de genoemde oplossingen uit.</a:t>
            </a:r>
          </a:p>
          <a:p>
            <a:pPr marL="285750" indent="-285750">
              <a:buFontTx/>
              <a:buChar char="-"/>
            </a:pPr>
            <a:r>
              <a:rPr lang="nl-NL" dirty="0" smtClean="0"/>
              <a:t>De oplossingen zijn SMART </a:t>
            </a:r>
            <a:endParaRPr lang="nl-NL" dirty="0"/>
          </a:p>
        </p:txBody>
      </p:sp>
      <p:sp>
        <p:nvSpPr>
          <p:cNvPr id="3" name="Tekstvak 2"/>
          <p:cNvSpPr txBox="1"/>
          <p:nvPr/>
        </p:nvSpPr>
        <p:spPr>
          <a:xfrm>
            <a:off x="2029522" y="1427356"/>
            <a:ext cx="4828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 smtClean="0"/>
              <a:t>Opdracht 3: bedrijf adviseren</a:t>
            </a:r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2527" y="2914095"/>
            <a:ext cx="75605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S</a:t>
            </a:r>
            <a:r>
              <a:rPr lang="nl-NL" dirty="0" smtClean="0"/>
              <a:t>pecifiek: is de oplossing duidelijk en speciaal voor het probleem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M</a:t>
            </a:r>
            <a:r>
              <a:rPr lang="nl-NL" dirty="0" smtClean="0"/>
              <a:t>eetbaar: onder welke voorwaarde(n) is het doel( de oplossing) bereikt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A</a:t>
            </a:r>
            <a:r>
              <a:rPr lang="nl-NL" dirty="0" smtClean="0"/>
              <a:t>cceptabel: is de oplossing geschikt voor de mensen en/of bedrijf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R</a:t>
            </a:r>
            <a:r>
              <a:rPr lang="nl-NL" dirty="0" smtClean="0"/>
              <a:t>ealistisch: haalbaar?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T</a:t>
            </a:r>
            <a:r>
              <a:rPr lang="nl-NL" dirty="0" smtClean="0"/>
              <a:t>ijdsgebonden: hoeveel tijd is er nodig om het doel te bereiken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2318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GroeneWelle_basis_powerpoint" id="{D03FB467-A1D0-4300-BBE8-0A124230A772}" vid="{E71E72C1-E154-464B-BAF9-E4AD3A855E8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C46ADCC2F05644B7D02251D0B05DD8" ma:contentTypeVersion="0" ma:contentTypeDescription="Een nieuw document maken." ma:contentTypeScope="" ma:versionID="48545e5bcbcfc831ec57747446726b7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a6cb616ae9e357dc57dbe7ea9ea085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2F0FFB7-4E32-4EFA-A556-ECEA8316DC9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95E094-9BF4-4978-A1EE-BD38981FCA9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A6386E-AE15-41A3-890A-93585505B329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GroeneWelle dynamisch netwerk 2 juni</Template>
  <TotalTime>624</TotalTime>
  <Words>215</Words>
  <Application>Microsoft Office PowerPoint</Application>
  <PresentationFormat>Diavoorstelling (4:3)</PresentationFormat>
  <Paragraphs>74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Tahoma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laptop</dc:creator>
  <cp:lastModifiedBy>Piet Segers</cp:lastModifiedBy>
  <cp:revision>108</cp:revision>
  <dcterms:created xsi:type="dcterms:W3CDTF">2016-05-29T10:04:13Z</dcterms:created>
  <dcterms:modified xsi:type="dcterms:W3CDTF">2017-11-07T09:14:10Z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0x01010020C46ADCC2F05644B7D02251D0B05DD8</vt:lpwstr>
  </property>
  <property fmtid="{D5CDD505-2E9C-101B-9397-08002B2CF9AE}" pid="3" name="IsMyDocuments">
    <vt:bool>true</vt:bool>
  </property>
</Properties>
</file>